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3" r:id="rId4"/>
  </p:sldMasterIdLst>
  <p:sldIdLst>
    <p:sldId id="257" r:id="rId5"/>
    <p:sldId id="262" r:id="rId6"/>
    <p:sldId id="263" r:id="rId7"/>
    <p:sldId id="264"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F939"/>
    <a:srgbClr val="07C510"/>
    <a:srgbClr val="CC0000"/>
    <a:srgbClr val="344529"/>
    <a:srgbClr val="2B3922"/>
    <a:srgbClr val="2E3722"/>
    <a:srgbClr val="FCF7F1"/>
    <a:srgbClr val="B8D233"/>
    <a:srgbClr val="5CC6D6"/>
    <a:srgbClr val="F8D2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19" autoAdjust="0"/>
  </p:normalViewPr>
  <p:slideViewPr>
    <p:cSldViewPr snapToGrid="0">
      <p:cViewPr>
        <p:scale>
          <a:sx n="100" d="100"/>
          <a:sy n="100" d="100"/>
        </p:scale>
        <p:origin x="-420" y="-5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media/hdphoto1.wdp>
</file>

<file path=ppt/media/image1.jpeg>
</file>

<file path=ppt/media/image2.jpeg>
</file>

<file path=ppt/media/image3.png>
</file>

<file path=ppt/media/image4.pn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8/5/2022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8/5/2022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8/5/2022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8/5/2022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8/5/2022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8/5/2022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8/5/2022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8/5/2022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8/5/2022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hingle">
          <a:fgClr>
            <a:schemeClr val="accent1"/>
          </a:fgClr>
          <a:bgClr>
            <a:schemeClr val="tx1"/>
          </a:bgClr>
        </a:patt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8/5/2022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 Id="rId5" Type="http://schemas.openxmlformats.org/officeDocument/2006/relationships/image" Target="../media/image5.jp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5.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a:solidFill>
            <a:srgbClr val="CC0000"/>
          </a:solidFill>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3200" b="1" dirty="0">
                <a:solidFill>
                  <a:schemeClr val="accent3">
                    <a:lumMod val="60000"/>
                    <a:lumOff val="40000"/>
                  </a:schemeClr>
                </a:solidFill>
                <a:latin typeface="Castellar" panose="020A0402060406010301" pitchFamily="18" charset="0"/>
              </a:rPr>
              <a:t>Dasar-</a:t>
            </a:r>
            <a:r>
              <a:rPr lang="en-US" sz="3200" b="1" dirty="0" err="1">
                <a:solidFill>
                  <a:schemeClr val="accent3">
                    <a:lumMod val="60000"/>
                    <a:lumOff val="40000"/>
                  </a:schemeClr>
                </a:solidFill>
                <a:latin typeface="Castellar" panose="020A0402060406010301" pitchFamily="18" charset="0"/>
              </a:rPr>
              <a:t>dasar</a:t>
            </a:r>
            <a:r>
              <a:rPr lang="en-US" sz="3200" b="1" dirty="0">
                <a:solidFill>
                  <a:schemeClr val="accent3">
                    <a:lumMod val="60000"/>
                    <a:lumOff val="40000"/>
                  </a:schemeClr>
                </a:solidFill>
                <a:latin typeface="Castellar" panose="020A0402060406010301" pitchFamily="18" charset="0"/>
              </a:rPr>
              <a:t> </a:t>
            </a:r>
            <a:r>
              <a:rPr lang="en-US" sz="3200" b="1" dirty="0" err="1">
                <a:solidFill>
                  <a:schemeClr val="accent3">
                    <a:lumMod val="60000"/>
                    <a:lumOff val="40000"/>
                  </a:schemeClr>
                </a:solidFill>
                <a:latin typeface="Castellar" panose="020A0402060406010301" pitchFamily="18" charset="0"/>
              </a:rPr>
              <a:t>pemrograman</a:t>
            </a:r>
            <a:r>
              <a:rPr lang="en-US" sz="3200" b="1" dirty="0">
                <a:solidFill>
                  <a:schemeClr val="accent3">
                    <a:lumMod val="60000"/>
                    <a:lumOff val="40000"/>
                  </a:schemeClr>
                </a:solidFill>
                <a:latin typeface="Castellar" panose="020A0402060406010301" pitchFamily="18" charset="0"/>
              </a:rPr>
              <a:t> </a:t>
            </a:r>
            <a:r>
              <a:rPr lang="en-US" sz="3200" b="1" dirty="0" err="1">
                <a:solidFill>
                  <a:schemeClr val="accent3">
                    <a:lumMod val="60000"/>
                    <a:lumOff val="40000"/>
                  </a:schemeClr>
                </a:solidFill>
                <a:latin typeface="Castellar" panose="020A0402060406010301" pitchFamily="18" charset="0"/>
              </a:rPr>
              <a:t>komputer</a:t>
            </a:r>
            <a:endParaRPr lang="en-US" sz="3200" b="1" dirty="0">
              <a:solidFill>
                <a:schemeClr val="accent3">
                  <a:lumMod val="60000"/>
                  <a:lumOff val="40000"/>
                </a:schemeClr>
              </a:solidFill>
              <a:latin typeface="Castellar" panose="020A0402060406010301" pitchFamily="18" charset="0"/>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sz="2400" dirty="0">
                <a:solidFill>
                  <a:srgbClr val="FFFF00"/>
                </a:solidFill>
              </a:rPr>
              <a:t>1.4 </a:t>
            </a:r>
            <a:r>
              <a:rPr lang="en-US" sz="2400" dirty="0" err="1">
                <a:solidFill>
                  <a:srgbClr val="FFFF00"/>
                </a:solidFill>
              </a:rPr>
              <a:t>Kerja</a:t>
            </a:r>
            <a:r>
              <a:rPr lang="en-US" sz="2400" dirty="0">
                <a:solidFill>
                  <a:srgbClr val="FFFF00"/>
                </a:solidFill>
              </a:rPr>
              <a:t> </a:t>
            </a:r>
            <a:r>
              <a:rPr lang="en-US" sz="2400" dirty="0" err="1">
                <a:solidFill>
                  <a:srgbClr val="FFFF00"/>
                </a:solidFill>
              </a:rPr>
              <a:t>Komputer</a:t>
            </a:r>
            <a:endParaRPr lang="en-US" sz="2400" dirty="0">
              <a:solidFill>
                <a:srgbClr val="FFFF00"/>
              </a:solidFill>
            </a:endParaRP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DDA6C-FD1E-4F03-BC0B-C14F4CE53D17}"/>
              </a:ext>
            </a:extLst>
          </p:cNvPr>
          <p:cNvSpPr>
            <a:spLocks noGrp="1"/>
          </p:cNvSpPr>
          <p:nvPr>
            <p:ph type="title"/>
          </p:nvPr>
        </p:nvSpPr>
        <p:spPr>
          <a:xfrm>
            <a:off x="1423172" y="1819275"/>
            <a:ext cx="9345655" cy="3990975"/>
          </a:xfrm>
        </p:spPr>
        <p:txBody>
          <a:bodyPr>
            <a:normAutofit/>
          </a:bodyPr>
          <a:lstStyle/>
          <a:p>
            <a:pPr algn="l">
              <a:lnSpc>
                <a:spcPct val="150000"/>
              </a:lnSpc>
            </a:pPr>
            <a:r>
              <a:rPr lang="en-US" sz="1600" b="1" dirty="0">
                <a:solidFill>
                  <a:srgbClr val="1FF939"/>
                </a:solidFill>
                <a:latin typeface="Bahnschrift SemiBold SemiConden" panose="020B0502040204020203" pitchFamily="34" charset="0"/>
              </a:rPr>
              <a:t>komputer merupakan mesin yang banyak dipakai untuk memproses data, kemudian hasil prosesnya diselesaikan secara elektronis didalam CPU dan komponen lainnya yang menyusun sebuah computer personal </a:t>
            </a:r>
            <a:r>
              <a:rPr lang="en-US" sz="1600" b="1" dirty="0" err="1">
                <a:solidFill>
                  <a:srgbClr val="1FF939"/>
                </a:solidFill>
                <a:latin typeface="Bahnschrift SemiBold SemiConden" panose="020B0502040204020203" pitchFamily="34" charset="0"/>
              </a:rPr>
              <a:t>Suatu</a:t>
            </a:r>
            <a:r>
              <a:rPr lang="en-US" sz="1600" b="1" dirty="0">
                <a:solidFill>
                  <a:srgbClr val="1FF939"/>
                </a:solidFill>
                <a:latin typeface="Bahnschrift SemiBold SemiConden" panose="020B0502040204020203" pitchFamily="34" charset="0"/>
              </a:rPr>
              <a:t> sinyal yang dikirimkan dari suatu pemancar(transmitter) ke penerima(receiver) untuk berkomunikasi adalah berupa data. Data-data memiliki bentuk seperti: suara, huruf, angka, dan karakter lain, foto, gambar, film, dan lain sebagainya. Suatu system yang </a:t>
            </a:r>
            <a:r>
              <a:rPr lang="en-US" sz="1600" b="1" dirty="0" err="1">
                <a:solidFill>
                  <a:srgbClr val="1FF939"/>
                </a:solidFill>
                <a:latin typeface="Bahnschrift SemiBold SemiConden" panose="020B0502040204020203" pitchFamily="34" charset="0"/>
              </a:rPr>
              <a:t>dapat</a:t>
            </a:r>
            <a:r>
              <a:rPr lang="en-US" sz="1600" b="1" dirty="0">
                <a:solidFill>
                  <a:srgbClr val="1FF939"/>
                </a:solidFill>
                <a:latin typeface="Bahnschrift SemiBold SemiConden" panose="020B0502040204020203" pitchFamily="34" charset="0"/>
              </a:rPr>
              <a:t> memproses nilai yang kontinyu berbanding terhadap waktu dinamakan system analog, nilainya biasa diwakili oleh tegangan, arus dan kecepatan. </a:t>
            </a:r>
            <a:br>
              <a:rPr lang="id-ID" sz="1600" b="1" dirty="0">
                <a:solidFill>
                  <a:srgbClr val="07C510"/>
                </a:solidFill>
                <a:latin typeface="Bahnschrift SemiBold SemiConden" panose="020B0502040204020203" pitchFamily="34" charset="0"/>
              </a:rPr>
            </a:br>
            <a:endParaRPr lang="id-ID" sz="1600" b="1" dirty="0">
              <a:solidFill>
                <a:srgbClr val="07C510"/>
              </a:solidFill>
              <a:latin typeface="Bahnschrift SemiBold SemiConden" panose="020B0502040204020203" pitchFamily="34" charset="0"/>
            </a:endParaRPr>
          </a:p>
        </p:txBody>
      </p:sp>
      <p:sp>
        <p:nvSpPr>
          <p:cNvPr id="5" name="Text Placeholder 4">
            <a:extLst>
              <a:ext uri="{FF2B5EF4-FFF2-40B4-BE49-F238E27FC236}">
                <a16:creationId xmlns:a16="http://schemas.microsoft.com/office/drawing/2014/main" id="{28BD4060-B336-4063-B2C2-1484B9C62FD5}"/>
              </a:ext>
            </a:extLst>
          </p:cNvPr>
          <p:cNvSpPr>
            <a:spLocks noGrp="1"/>
          </p:cNvSpPr>
          <p:nvPr>
            <p:ph type="body" idx="1"/>
          </p:nvPr>
        </p:nvSpPr>
        <p:spPr/>
        <p:txBody>
          <a:bodyPr/>
          <a:lstStyle/>
          <a:p>
            <a:endParaRPr lang="id-ID" dirty="0"/>
          </a:p>
        </p:txBody>
      </p:sp>
      <p:pic>
        <p:nvPicPr>
          <p:cNvPr id="6" name="Picture 5">
            <a:extLst>
              <a:ext uri="{FF2B5EF4-FFF2-40B4-BE49-F238E27FC236}">
                <a16:creationId xmlns:a16="http://schemas.microsoft.com/office/drawing/2014/main" id="{34F2AD52-6E9B-4687-B77C-576C92462C81}"/>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4658" b="90517" l="15488" r="90610">
                        <a14:foregroundMark x1="64737" y1="15789" x2="67895" y2="32331"/>
                        <a14:foregroundMark x1="67895" y1="32331" x2="60000" y2="47744"/>
                        <a14:foregroundMark x1="60000" y1="47744" x2="32632" y2="59398"/>
                        <a14:foregroundMark x1="32632" y1="59398" x2="55789" y2="49624"/>
                        <a14:foregroundMark x1="55789" y1="49624" x2="37368" y2="60150"/>
                        <a14:foregroundMark x1="37368" y1="60150" x2="44737" y2="43233"/>
                        <a14:foregroundMark x1="44737" y1="43233" x2="45789" y2="60902"/>
                        <a14:foregroundMark x1="45789" y1="60902" x2="54211" y2="44737"/>
                        <a14:foregroundMark x1="54211" y1="44737" x2="47368" y2="62782"/>
                        <a14:foregroundMark x1="47368" y1="62782" x2="66842" y2="51880"/>
                        <a14:foregroundMark x1="66842" y1="51880" x2="55789" y2="51880"/>
                        <a14:foregroundMark x1="60526" y1="16917" x2="54211" y2="19549"/>
                      </a14:backgroundRemoval>
                    </a14:imgEffect>
                  </a14:imgLayer>
                </a14:imgProps>
              </a:ext>
            </a:extLst>
          </a:blip>
          <a:srcRect l="16482" t="10071" r="10833" b="11646"/>
          <a:stretch/>
        </p:blipFill>
        <p:spPr>
          <a:xfrm>
            <a:off x="5709712" y="1214962"/>
            <a:ext cx="781050" cy="1144892"/>
          </a:xfrm>
          <a:prstGeom prst="rect">
            <a:avLst/>
          </a:prstGeom>
        </p:spPr>
      </p:pic>
      <p:pic>
        <p:nvPicPr>
          <p:cNvPr id="8" name="Picture 7">
            <a:extLst>
              <a:ext uri="{FF2B5EF4-FFF2-40B4-BE49-F238E27FC236}">
                <a16:creationId xmlns:a16="http://schemas.microsoft.com/office/drawing/2014/main" id="{B06F0E07-5E44-43DC-89CF-3C157734B38E}"/>
              </a:ext>
            </a:extLst>
          </p:cNvPr>
          <p:cNvPicPr>
            <a:picLocks noChangeAspect="1"/>
          </p:cNvPicPr>
          <p:nvPr/>
        </p:nvPicPr>
        <p:blipFill>
          <a:blip r:embed="rId4"/>
          <a:stretch>
            <a:fillRect/>
          </a:stretch>
        </p:blipFill>
        <p:spPr>
          <a:xfrm>
            <a:off x="1423173" y="1375836"/>
            <a:ext cx="891113" cy="891113"/>
          </a:xfrm>
          <a:prstGeom prst="rect">
            <a:avLst/>
          </a:prstGeom>
        </p:spPr>
      </p:pic>
      <p:pic>
        <p:nvPicPr>
          <p:cNvPr id="10" name="Picture 9">
            <a:extLst>
              <a:ext uri="{FF2B5EF4-FFF2-40B4-BE49-F238E27FC236}">
                <a16:creationId xmlns:a16="http://schemas.microsoft.com/office/drawing/2014/main" id="{D78185E7-2D45-42FD-AA30-058F5EBEF65E}"/>
              </a:ext>
            </a:extLst>
          </p:cNvPr>
          <p:cNvPicPr>
            <a:picLocks noChangeAspect="1"/>
          </p:cNvPicPr>
          <p:nvPr/>
        </p:nvPicPr>
        <p:blipFill>
          <a:blip r:embed="rId5"/>
          <a:stretch>
            <a:fillRect/>
          </a:stretch>
        </p:blipFill>
        <p:spPr>
          <a:xfrm>
            <a:off x="9806041" y="1366312"/>
            <a:ext cx="891113" cy="891113"/>
          </a:xfrm>
          <a:prstGeom prst="rect">
            <a:avLst/>
          </a:prstGeom>
        </p:spPr>
      </p:pic>
    </p:spTree>
    <p:extLst>
      <p:ext uri="{BB962C8B-B14F-4D97-AF65-F5344CB8AC3E}">
        <p14:creationId xmlns:p14="http://schemas.microsoft.com/office/powerpoint/2010/main" val="2416116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DD221-EE94-420C-87DE-3525E2B98672}"/>
              </a:ext>
            </a:extLst>
          </p:cNvPr>
          <p:cNvSpPr>
            <a:spLocks noGrp="1"/>
          </p:cNvSpPr>
          <p:nvPr>
            <p:ph type="ctrTitle"/>
          </p:nvPr>
        </p:nvSpPr>
        <p:spPr>
          <a:xfrm>
            <a:off x="1504950" y="1409700"/>
            <a:ext cx="9353549" cy="4111794"/>
          </a:xfrm>
        </p:spPr>
        <p:txBody>
          <a:bodyPr>
            <a:normAutofit/>
          </a:bodyPr>
          <a:lstStyle/>
          <a:p>
            <a:pPr algn="l">
              <a:lnSpc>
                <a:spcPct val="150000"/>
              </a:lnSpc>
            </a:pPr>
            <a:r>
              <a:rPr lang="en-US" sz="1600" b="1" dirty="0">
                <a:solidFill>
                  <a:srgbClr val="1FF939"/>
                </a:solidFill>
                <a:latin typeface="Bahnschrift SemiBold Condensed" panose="020B0502040204020203" pitchFamily="34" charset="0"/>
              </a:rPr>
              <a:t>Sistem yang memproses nilai diskrit dinamakan digital, untuk menunjukkan suatu nilai digunakan symbol yang dinamakan digit. Analog to Digital Converter(ADC) mengubah sinyal kontinyu menjadi sinyal diskrit dengan menyamplingnya tiap detik. Komputer adalah sebuah perangkat elektronik, data yang dapat diolah adalah data yang direpresentasikan oleh sinyal listrik. Sinyal yang digunakan bisa dianalogikan dengan saklar listrik, yaitu </a:t>
            </a:r>
            <a:r>
              <a:rPr lang="en-US" sz="1600" b="1" dirty="0" err="1">
                <a:solidFill>
                  <a:srgbClr val="1FF939"/>
                </a:solidFill>
                <a:latin typeface="Bahnschrift SemiBold Condensed" panose="020B0502040204020203" pitchFamily="34" charset="0"/>
              </a:rPr>
              <a:t>tombol</a:t>
            </a:r>
            <a:r>
              <a:rPr lang="en-US" sz="1600" b="1" dirty="0">
                <a:solidFill>
                  <a:srgbClr val="1FF939"/>
                </a:solidFill>
                <a:latin typeface="Bahnschrift SemiBold Condensed" panose="020B0502040204020203" pitchFamily="34" charset="0"/>
              </a:rPr>
              <a:t> </a:t>
            </a:r>
            <a:r>
              <a:rPr lang="en-US" sz="1600" b="1" i="1" dirty="0">
                <a:solidFill>
                  <a:srgbClr val="1FF939"/>
                </a:solidFill>
                <a:latin typeface="Bahnschrift SemiBold Condensed" panose="020B0502040204020203" pitchFamily="34" charset="0"/>
              </a:rPr>
              <a:t>off </a:t>
            </a:r>
            <a:r>
              <a:rPr lang="en-US" sz="1600" b="1" dirty="0">
                <a:solidFill>
                  <a:srgbClr val="1FF939"/>
                </a:solidFill>
                <a:latin typeface="Bahnschrift SemiBold Condensed" panose="020B0502040204020203" pitchFamily="34" charset="0"/>
              </a:rPr>
              <a:t> dan </a:t>
            </a:r>
            <a:r>
              <a:rPr lang="en-US" sz="1600" b="1" i="1" dirty="0">
                <a:solidFill>
                  <a:srgbClr val="1FF939"/>
                </a:solidFill>
                <a:latin typeface="Bahnschrift SemiBold Condensed" panose="020B0502040204020203" pitchFamily="34" charset="0"/>
              </a:rPr>
              <a:t>on </a:t>
            </a:r>
            <a:r>
              <a:rPr lang="en-US" sz="1600" b="1" dirty="0">
                <a:solidFill>
                  <a:srgbClr val="1FF939"/>
                </a:solidFill>
                <a:latin typeface="Bahnschrift SemiBold Condensed" panose="020B0502040204020203" pitchFamily="34" charset="0"/>
              </a:rPr>
              <a:t>jika saklar pada kondisi off, maka computer membaca sebagai data 0, jika saklar dalam kondisi on maka computer membaca sebagai angka 1. </a:t>
            </a:r>
            <a:br>
              <a:rPr lang="id-ID" sz="1600" b="1" dirty="0">
                <a:latin typeface="Bahnschrift SemiBold Condensed" panose="020B0502040204020203" pitchFamily="34" charset="0"/>
              </a:rPr>
            </a:br>
            <a:endParaRPr lang="id-ID" sz="1600" b="1" dirty="0">
              <a:latin typeface="Bahnschrift SemiBold Condensed" panose="020B0502040204020203" pitchFamily="34" charset="0"/>
            </a:endParaRPr>
          </a:p>
        </p:txBody>
      </p:sp>
      <p:sp>
        <p:nvSpPr>
          <p:cNvPr id="3" name="Subtitle 2">
            <a:extLst>
              <a:ext uri="{FF2B5EF4-FFF2-40B4-BE49-F238E27FC236}">
                <a16:creationId xmlns:a16="http://schemas.microsoft.com/office/drawing/2014/main" id="{DFFA1DEC-301F-4A77-98DD-32EF9901EF00}"/>
              </a:ext>
            </a:extLst>
          </p:cNvPr>
          <p:cNvSpPr>
            <a:spLocks noGrp="1"/>
          </p:cNvSpPr>
          <p:nvPr>
            <p:ph type="subTitle" idx="1"/>
          </p:nvPr>
        </p:nvSpPr>
        <p:spPr>
          <a:xfrm>
            <a:off x="1504950" y="5064293"/>
            <a:ext cx="8936846" cy="457201"/>
          </a:xfrm>
        </p:spPr>
        <p:txBody>
          <a:bodyPr>
            <a:normAutofit/>
          </a:bodyPr>
          <a:lstStyle/>
          <a:p>
            <a:endParaRPr lang="id-ID" dirty="0"/>
          </a:p>
        </p:txBody>
      </p:sp>
      <p:pic>
        <p:nvPicPr>
          <p:cNvPr id="5" name="Picture 4">
            <a:extLst>
              <a:ext uri="{FF2B5EF4-FFF2-40B4-BE49-F238E27FC236}">
                <a16:creationId xmlns:a16="http://schemas.microsoft.com/office/drawing/2014/main" id="{EF70AB85-76E0-4F01-887A-A0722CC02205}"/>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4658" b="90517" l="15488" r="90610">
                        <a14:foregroundMark x1="64737" y1="15789" x2="67895" y2="32331"/>
                        <a14:foregroundMark x1="67895" y1="32331" x2="60000" y2="47744"/>
                        <a14:foregroundMark x1="60000" y1="47744" x2="32632" y2="59398"/>
                        <a14:foregroundMark x1="32632" y1="59398" x2="55789" y2="49624"/>
                        <a14:foregroundMark x1="55789" y1="49624" x2="37368" y2="60150"/>
                        <a14:foregroundMark x1="37368" y1="60150" x2="44737" y2="43233"/>
                        <a14:foregroundMark x1="44737" y1="43233" x2="45789" y2="60902"/>
                        <a14:foregroundMark x1="45789" y1="60902" x2="54211" y2="44737"/>
                        <a14:foregroundMark x1="54211" y1="44737" x2="47368" y2="62782"/>
                        <a14:foregroundMark x1="47368" y1="62782" x2="66842" y2="51880"/>
                        <a14:foregroundMark x1="66842" y1="51880" x2="55789" y2="51880"/>
                        <a14:foregroundMark x1="60526" y1="16917" x2="54211" y2="19549"/>
                      </a14:backgroundRemoval>
                    </a14:imgEffect>
                  </a14:imgLayer>
                </a14:imgProps>
              </a:ext>
            </a:extLst>
          </a:blip>
          <a:srcRect l="16482" t="10071" r="10833" b="11646"/>
          <a:stretch/>
        </p:blipFill>
        <p:spPr>
          <a:xfrm>
            <a:off x="5689481" y="1198920"/>
            <a:ext cx="852075" cy="1249005"/>
          </a:xfrm>
          <a:prstGeom prst="rect">
            <a:avLst/>
          </a:prstGeom>
        </p:spPr>
      </p:pic>
      <p:pic>
        <p:nvPicPr>
          <p:cNvPr id="7" name="Picture 6">
            <a:extLst>
              <a:ext uri="{FF2B5EF4-FFF2-40B4-BE49-F238E27FC236}">
                <a16:creationId xmlns:a16="http://schemas.microsoft.com/office/drawing/2014/main" id="{FFCC4154-F49C-4332-ABC0-FC3824A658D7}"/>
              </a:ext>
            </a:extLst>
          </p:cNvPr>
          <p:cNvPicPr>
            <a:picLocks noChangeAspect="1"/>
          </p:cNvPicPr>
          <p:nvPr/>
        </p:nvPicPr>
        <p:blipFill>
          <a:blip r:embed="rId4"/>
          <a:stretch>
            <a:fillRect/>
          </a:stretch>
        </p:blipFill>
        <p:spPr>
          <a:xfrm>
            <a:off x="1423173" y="1375836"/>
            <a:ext cx="891113" cy="891113"/>
          </a:xfrm>
          <a:prstGeom prst="rect">
            <a:avLst/>
          </a:prstGeom>
        </p:spPr>
      </p:pic>
      <p:pic>
        <p:nvPicPr>
          <p:cNvPr id="8" name="Picture 7">
            <a:extLst>
              <a:ext uri="{FF2B5EF4-FFF2-40B4-BE49-F238E27FC236}">
                <a16:creationId xmlns:a16="http://schemas.microsoft.com/office/drawing/2014/main" id="{E252A7D9-F0BC-4864-A104-DAA05004BAF6}"/>
              </a:ext>
            </a:extLst>
          </p:cNvPr>
          <p:cNvPicPr>
            <a:picLocks noChangeAspect="1"/>
          </p:cNvPicPr>
          <p:nvPr/>
        </p:nvPicPr>
        <p:blipFill>
          <a:blip r:embed="rId5"/>
          <a:stretch>
            <a:fillRect/>
          </a:stretch>
        </p:blipFill>
        <p:spPr>
          <a:xfrm>
            <a:off x="9806041" y="1366312"/>
            <a:ext cx="891113" cy="891113"/>
          </a:xfrm>
          <a:prstGeom prst="rect">
            <a:avLst/>
          </a:prstGeom>
        </p:spPr>
      </p:pic>
    </p:spTree>
    <p:extLst>
      <p:ext uri="{BB962C8B-B14F-4D97-AF65-F5344CB8AC3E}">
        <p14:creationId xmlns:p14="http://schemas.microsoft.com/office/powerpoint/2010/main" val="1121915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82ACFD-8981-406F-865F-13B8BCEA5286}"/>
              </a:ext>
            </a:extLst>
          </p:cNvPr>
          <p:cNvSpPr>
            <a:spLocks noGrp="1"/>
          </p:cNvSpPr>
          <p:nvPr>
            <p:ph type="title"/>
          </p:nvPr>
        </p:nvSpPr>
        <p:spPr>
          <a:xfrm>
            <a:off x="1066800" y="642594"/>
            <a:ext cx="4305300" cy="2062102"/>
          </a:xfrm>
        </p:spPr>
        <p:txBody>
          <a:bodyPr>
            <a:normAutofit/>
          </a:bodyPr>
          <a:lstStyle/>
          <a:p>
            <a:pPr algn="ctr"/>
            <a:r>
              <a:rPr lang="en-US" sz="1800" dirty="0">
                <a:solidFill>
                  <a:srgbClr val="1FF939"/>
                </a:solidFill>
                <a:latin typeface="Bahnschrift SemiBold Condensed" panose="020B0502040204020203" pitchFamily="34" charset="0"/>
              </a:rPr>
              <a:t>Komputer terdiri dari saklar-saklar yang menggunakan transitor bisa sampai jutaan, sehingga dapat memproses data dari jutaan angka 0 dan 1. Setiap angka 0 an 1 biasa disebut Bit(Binary Digit) kata Binary diambil dari kata Biner</a:t>
            </a:r>
            <a:r>
              <a:rPr lang="en-US" sz="1400" dirty="0">
                <a:solidFill>
                  <a:srgbClr val="1FF939"/>
                </a:solidFill>
                <a:latin typeface="Bahnschrift SemiBold Condensed" panose="020B0502040204020203" pitchFamily="34" charset="0"/>
              </a:rPr>
              <a:t>.</a:t>
            </a:r>
            <a:br>
              <a:rPr lang="id-ID" sz="1400" dirty="0">
                <a:solidFill>
                  <a:srgbClr val="1FF939"/>
                </a:solidFill>
                <a:latin typeface="Bahnschrift SemiBold Condensed" panose="020B0502040204020203" pitchFamily="34" charset="0"/>
              </a:rPr>
            </a:br>
            <a:endParaRPr lang="id-ID" sz="1400" dirty="0">
              <a:solidFill>
                <a:srgbClr val="1FF939"/>
              </a:solidFill>
              <a:latin typeface="Bahnschrift SemiBold Condensed" panose="020B0502040204020203" pitchFamily="34" charset="0"/>
            </a:endParaRPr>
          </a:p>
        </p:txBody>
      </p:sp>
      <p:graphicFrame>
        <p:nvGraphicFramePr>
          <p:cNvPr id="6" name="Table 5">
            <a:extLst>
              <a:ext uri="{FF2B5EF4-FFF2-40B4-BE49-F238E27FC236}">
                <a16:creationId xmlns:a16="http://schemas.microsoft.com/office/drawing/2014/main" id="{FF9B8CB5-FE90-47DD-B6B6-3A431B1AA6CC}"/>
              </a:ext>
            </a:extLst>
          </p:cNvPr>
          <p:cNvGraphicFramePr>
            <a:graphicFrameLocks noGrp="1"/>
          </p:cNvGraphicFramePr>
          <p:nvPr>
            <p:extLst>
              <p:ext uri="{D42A27DB-BD31-4B8C-83A1-F6EECF244321}">
                <p14:modId xmlns:p14="http://schemas.microsoft.com/office/powerpoint/2010/main" val="3564571150"/>
              </p:ext>
            </p:extLst>
          </p:nvPr>
        </p:nvGraphicFramePr>
        <p:xfrm>
          <a:off x="1347151" y="3097157"/>
          <a:ext cx="3605848" cy="1274095"/>
        </p:xfrm>
        <a:graphic>
          <a:graphicData uri="http://schemas.openxmlformats.org/drawingml/2006/table">
            <a:tbl>
              <a:tblPr firstRow="1" firstCol="1" bandRow="1">
                <a:tableStyleId>{5C22544A-7EE6-4342-B048-85BDC9FD1C3A}</a:tableStyleId>
              </a:tblPr>
              <a:tblGrid>
                <a:gridCol w="1695505">
                  <a:extLst>
                    <a:ext uri="{9D8B030D-6E8A-4147-A177-3AD203B41FA5}">
                      <a16:colId xmlns:a16="http://schemas.microsoft.com/office/drawing/2014/main" val="2504635238"/>
                    </a:ext>
                  </a:extLst>
                </a:gridCol>
                <a:gridCol w="1910343">
                  <a:extLst>
                    <a:ext uri="{9D8B030D-6E8A-4147-A177-3AD203B41FA5}">
                      <a16:colId xmlns:a16="http://schemas.microsoft.com/office/drawing/2014/main" val="3947449459"/>
                    </a:ext>
                  </a:extLst>
                </a:gridCol>
              </a:tblGrid>
              <a:tr h="318355">
                <a:tc>
                  <a:txBody>
                    <a:bodyPr/>
                    <a:lstStyle/>
                    <a:p>
                      <a:pPr algn="r">
                        <a:lnSpc>
                          <a:spcPct val="115000"/>
                        </a:lnSpc>
                        <a:spcAft>
                          <a:spcPts val="0"/>
                        </a:spcAft>
                      </a:pPr>
                      <a:r>
                        <a:rPr lang="en-US" sz="1100">
                          <a:effectLst/>
                        </a:rPr>
                        <a:t>0</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15000"/>
                        </a:lnSpc>
                        <a:spcAft>
                          <a:spcPts val="0"/>
                        </a:spcAft>
                      </a:pPr>
                      <a:r>
                        <a:rPr lang="en-US" sz="1100" dirty="0">
                          <a:effectLst/>
                        </a:rPr>
                        <a:t>1 bit</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82594069"/>
                  </a:ext>
                </a:extLst>
              </a:tr>
              <a:tr h="318580">
                <a:tc>
                  <a:txBody>
                    <a:bodyPr/>
                    <a:lstStyle/>
                    <a:p>
                      <a:pPr algn="r">
                        <a:lnSpc>
                          <a:spcPct val="115000"/>
                        </a:lnSpc>
                        <a:spcAft>
                          <a:spcPts val="0"/>
                        </a:spcAft>
                      </a:pPr>
                      <a:r>
                        <a:rPr lang="en-US" sz="1100">
                          <a:effectLst/>
                        </a:rPr>
                        <a:t>1</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15000"/>
                        </a:lnSpc>
                        <a:spcAft>
                          <a:spcPts val="0"/>
                        </a:spcAft>
                      </a:pPr>
                      <a:r>
                        <a:rPr lang="en-US" sz="1100" dirty="0">
                          <a:effectLst/>
                        </a:rPr>
                        <a:t>1 bit</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95859496"/>
                  </a:ext>
                </a:extLst>
              </a:tr>
              <a:tr h="318580">
                <a:tc>
                  <a:txBody>
                    <a:bodyPr/>
                    <a:lstStyle/>
                    <a:p>
                      <a:pPr algn="r">
                        <a:lnSpc>
                          <a:spcPct val="115000"/>
                        </a:lnSpc>
                        <a:spcAft>
                          <a:spcPts val="0"/>
                        </a:spcAft>
                      </a:pPr>
                      <a:r>
                        <a:rPr lang="en-US" sz="1100" dirty="0">
                          <a:effectLst/>
                        </a:rPr>
                        <a:t>0110</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15000"/>
                        </a:lnSpc>
                        <a:spcAft>
                          <a:spcPts val="0"/>
                        </a:spcAft>
                      </a:pPr>
                      <a:r>
                        <a:rPr lang="en-US" sz="1100">
                          <a:effectLst/>
                        </a:rPr>
                        <a:t>4 bit</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6095110"/>
                  </a:ext>
                </a:extLst>
              </a:tr>
              <a:tr h="318580">
                <a:tc>
                  <a:txBody>
                    <a:bodyPr/>
                    <a:lstStyle/>
                    <a:p>
                      <a:pPr algn="r">
                        <a:lnSpc>
                          <a:spcPct val="115000"/>
                        </a:lnSpc>
                        <a:spcAft>
                          <a:spcPts val="0"/>
                        </a:spcAft>
                      </a:pPr>
                      <a:r>
                        <a:rPr lang="en-US" sz="1100">
                          <a:effectLst/>
                        </a:rPr>
                        <a:t>10011101</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15000"/>
                        </a:lnSpc>
                        <a:spcAft>
                          <a:spcPts val="0"/>
                        </a:spcAft>
                      </a:pPr>
                      <a:r>
                        <a:rPr lang="en-US" sz="1100" dirty="0">
                          <a:effectLst/>
                        </a:rPr>
                        <a:t>8 bit</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35137295"/>
                  </a:ext>
                </a:extLst>
              </a:tr>
            </a:tbl>
          </a:graphicData>
        </a:graphic>
      </p:graphicFrame>
      <p:sp>
        <p:nvSpPr>
          <p:cNvPr id="7" name="Rectangle 1">
            <a:extLst>
              <a:ext uri="{FF2B5EF4-FFF2-40B4-BE49-F238E27FC236}">
                <a16:creationId xmlns:a16="http://schemas.microsoft.com/office/drawing/2014/main" id="{BDEEBCC0-FD9F-4D7D-B7D4-6F85F025075F}"/>
              </a:ext>
            </a:extLst>
          </p:cNvPr>
          <p:cNvSpPr>
            <a:spLocks noChangeArrowheads="1"/>
          </p:cNvSpPr>
          <p:nvPr/>
        </p:nvSpPr>
        <p:spPr bwMode="auto">
          <a:xfrm>
            <a:off x="1537652" y="4408947"/>
            <a:ext cx="3224847"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id-ID" sz="1100" b="1" i="1" u="sng" strike="noStrike" cap="none" normalizeH="0" baseline="0" dirty="0" err="1">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Tabel</a:t>
            </a:r>
            <a:r>
              <a:rPr kumimoji="0" lang="en-US" altLang="id-ID" sz="1100" b="1" i="1" u="sng" strike="noStrike" cap="none" normalizeH="0" baseline="0" dirty="0">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 </a:t>
            </a:r>
            <a:r>
              <a:rPr kumimoji="0" lang="en-US" altLang="id-ID" sz="1100" b="1" i="1" u="sng" strike="noStrike" cap="none" normalizeH="0" baseline="0" dirty="0" err="1">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Bilangan</a:t>
            </a:r>
            <a:r>
              <a:rPr kumimoji="0" lang="en-US" altLang="id-ID" sz="1100" b="1" i="1" u="sng" strike="noStrike" cap="none" normalizeH="0" baseline="0" dirty="0">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 </a:t>
            </a:r>
            <a:r>
              <a:rPr kumimoji="0" lang="en-US" altLang="id-ID" sz="1100" b="1" i="1" u="sng" strike="noStrike" cap="none" normalizeH="0" baseline="0" dirty="0" err="1">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Biner</a:t>
            </a:r>
            <a:r>
              <a:rPr kumimoji="0" lang="en-US" altLang="id-ID" sz="1100" b="1" i="1" u="sng" strike="noStrike" cap="none" normalizeH="0" baseline="0" dirty="0">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 </a:t>
            </a:r>
            <a:r>
              <a:rPr kumimoji="0" lang="en-US" altLang="id-ID" sz="1100" b="1" i="1" u="sng" strike="noStrike" cap="none" normalizeH="0" baseline="0" dirty="0" err="1">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dengan</a:t>
            </a:r>
            <a:r>
              <a:rPr kumimoji="0" lang="en-US" altLang="id-ID" sz="1100" b="1" i="1" u="sng" strike="noStrike" cap="none" normalizeH="0" baseline="0" dirty="0">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 </a:t>
            </a:r>
            <a:r>
              <a:rPr kumimoji="0" lang="en-US" altLang="id-ID" sz="1100" b="1" i="1" u="sng" strike="noStrike" cap="none" normalizeH="0" baseline="0" dirty="0" err="1">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besar</a:t>
            </a:r>
            <a:r>
              <a:rPr kumimoji="0" lang="en-US" altLang="id-ID" sz="1100" b="1" i="1" u="sng" strike="noStrike" cap="none" normalizeH="0" baseline="0" dirty="0">
                <a:ln>
                  <a:noFill/>
                </a:ln>
                <a:solidFill>
                  <a:srgbClr val="FFFF00"/>
                </a:solidFill>
                <a:effectLst/>
                <a:highlight>
                  <a:srgbClr val="000000"/>
                </a:highlight>
                <a:latin typeface="Calibri" panose="020F0502020204030204" pitchFamily="34" charset="0"/>
                <a:ea typeface="Calibri" panose="020F0502020204030204" pitchFamily="34" charset="0"/>
                <a:cs typeface="Times New Roman" panose="02020603050405020304" pitchFamily="18" charset="0"/>
              </a:rPr>
              <a:t> bit data</a:t>
            </a:r>
            <a:endParaRPr kumimoji="0" lang="id-ID" altLang="id-ID" sz="1100" b="1" i="1" u="sng" strike="noStrike" cap="none" normalizeH="0" baseline="0" dirty="0">
              <a:ln>
                <a:noFill/>
              </a:ln>
              <a:solidFill>
                <a:srgbClr val="FFFF00"/>
              </a:solidFill>
              <a:effectLst/>
              <a:highlight>
                <a:srgbClr val="000000"/>
              </a:highligh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id-ID" altLang="id-ID" sz="1800" b="0" i="0" u="none" strike="noStrike" cap="none" normalizeH="0" baseline="0" dirty="0">
              <a:ln>
                <a:noFill/>
              </a:ln>
              <a:solidFill>
                <a:srgbClr val="1FF939"/>
              </a:solidFill>
              <a:effectLst/>
              <a:latin typeface="Arial" panose="020B0604020202020204" pitchFamily="34" charset="0"/>
            </a:endParaRPr>
          </a:p>
        </p:txBody>
      </p:sp>
      <p:sp>
        <p:nvSpPr>
          <p:cNvPr id="8" name="Rectangle 7">
            <a:extLst>
              <a:ext uri="{FF2B5EF4-FFF2-40B4-BE49-F238E27FC236}">
                <a16:creationId xmlns:a16="http://schemas.microsoft.com/office/drawing/2014/main" id="{7A4216B7-A467-4AA5-901C-812EDA07D6CF}"/>
              </a:ext>
            </a:extLst>
          </p:cNvPr>
          <p:cNvSpPr/>
          <p:nvPr/>
        </p:nvSpPr>
        <p:spPr>
          <a:xfrm>
            <a:off x="5920423" y="642594"/>
            <a:ext cx="5057775" cy="2062103"/>
          </a:xfrm>
          <a:prstGeom prst="rect">
            <a:avLst/>
          </a:prstGeom>
        </p:spPr>
        <p:txBody>
          <a:bodyPr wrap="square">
            <a:spAutoFit/>
          </a:bodyPr>
          <a:lstStyle/>
          <a:p>
            <a:pPr algn="ct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Sistem</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bilangan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biner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disusun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dari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angka-angka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sama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seperti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system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bilangan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decimal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tapi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untuk</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decimal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menngunakan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angka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0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sampai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9, system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bilangan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biner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hanya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menggunakan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angka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0 dan 1.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Pengolahan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data yang paling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sering</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digunakan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saat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ini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adalah</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pengolah</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kata,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ketika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melakukan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suatu</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pengolahan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kata, computer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bekerja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dengan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keyboard. Ada 101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tombol</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yang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mewakili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karakter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alphabet A, B, C,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dst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Terdapat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juga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karakter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angka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0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sampai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9 dan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lainnya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seperti</a:t>
            </a:r>
            <a:r>
              <a:rPr lang="en-US" sz="1600" b="1"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 . - ; () : _ ? ! “ # * % &amp;</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Karakter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karakter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tersebut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diwakili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oleh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angka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0 dan 1. </a:t>
            </a:r>
            <a:endParaRPr lang="id-ID" sz="1600" dirty="0">
              <a:solidFill>
                <a:srgbClr val="1FF939"/>
              </a:solidFill>
              <a:highlight>
                <a:srgbClr val="000000"/>
              </a:highlight>
              <a:latin typeface="Bahnschrift SemiBold Condensed" panose="020B0502040204020203" pitchFamily="34" charset="0"/>
            </a:endParaRPr>
          </a:p>
        </p:txBody>
      </p:sp>
      <p:sp>
        <p:nvSpPr>
          <p:cNvPr id="9" name="Rectangle 8">
            <a:extLst>
              <a:ext uri="{FF2B5EF4-FFF2-40B4-BE49-F238E27FC236}">
                <a16:creationId xmlns:a16="http://schemas.microsoft.com/office/drawing/2014/main" id="{ADD78259-7BBE-4181-B806-FA4584B45088}"/>
              </a:ext>
            </a:extLst>
          </p:cNvPr>
          <p:cNvSpPr/>
          <p:nvPr/>
        </p:nvSpPr>
        <p:spPr>
          <a:xfrm>
            <a:off x="5806122" y="2904352"/>
            <a:ext cx="5452427" cy="2329036"/>
          </a:xfrm>
          <a:prstGeom prst="rect">
            <a:avLst/>
          </a:prstGeom>
        </p:spPr>
        <p:txBody>
          <a:bodyPr wrap="square">
            <a:spAutoFit/>
          </a:bodyPr>
          <a:lstStyle/>
          <a:p>
            <a:pPr algn="ctr">
              <a:lnSpc>
                <a:spcPct val="115000"/>
              </a:lnSpc>
              <a:spcAft>
                <a:spcPts val="1000"/>
              </a:spcAft>
            </a:pP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Karakter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karakter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tersebut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diwakili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oleh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angka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0 dan 1. Bit yang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digunakan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adalah</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8 bit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biner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dinamakan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Byte. Pada system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bilangan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biner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Banyaknya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kombinasi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dihitung</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dengan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2</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Calibri" panose="020F0502020204030204" pitchFamily="34" charset="0"/>
              </a:rPr>
              <a:t>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Calibri" panose="020F0502020204030204" pitchFamily="34" charset="0"/>
              </a:rPr>
              <a: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m,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dimana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n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adalah</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jumlah</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bit, m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afalah</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kombinasi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yang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dapat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diwakili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sehingga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pada 8 bit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biner</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dapat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mewakili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2*8=256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kombinasi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maksimal</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Ketika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megetik</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kata “digital” symbol yang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digunakan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adalah</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6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huruf</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saat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computer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mengolahnya</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6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huruf</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tersebut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didigitalkan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menjadi</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6 bytes, yang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kemudian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diisimoan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pada RAM compute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saat</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mengetik</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dan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kemudian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disimoan</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pada </a:t>
            </a:r>
            <a:r>
              <a:rPr lang="en-US" sz="1600" dirty="0" err="1">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harddisk</a:t>
            </a:r>
            <a:r>
              <a:rPr lang="en-US"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a:t>
            </a:r>
            <a:endParaRPr lang="id-ID" sz="1600" dirty="0">
              <a:solidFill>
                <a:srgbClr val="1FF939"/>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2571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02FC900-0971-48AD-AAC1-22DD737A81A9}"/>
              </a:ext>
            </a:extLst>
          </p:cNvPr>
          <p:cNvSpPr>
            <a:spLocks noGrp="1"/>
          </p:cNvSpPr>
          <p:nvPr>
            <p:ph type="subTitle" idx="1"/>
          </p:nvPr>
        </p:nvSpPr>
        <p:spPr>
          <a:xfrm>
            <a:off x="2858769" y="5105599"/>
            <a:ext cx="5941061" cy="457201"/>
          </a:xfrm>
        </p:spPr>
        <p:txBody>
          <a:bodyPr/>
          <a:lstStyle/>
          <a:p>
            <a:r>
              <a:rPr lang="en-US" altLang="id-ID" b="1" i="1" dirty="0" err="1">
                <a:solidFill>
                  <a:srgbClr val="FFFF00"/>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Tabel</a:t>
            </a:r>
            <a:r>
              <a:rPr lang="en-US" altLang="id-ID" b="1" i="1" dirty="0">
                <a:solidFill>
                  <a:srgbClr val="FFFF00"/>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altLang="id-ID" b="1" i="1" dirty="0" err="1">
                <a:solidFill>
                  <a:srgbClr val="FFFF00"/>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Perbandingan</a:t>
            </a:r>
            <a:r>
              <a:rPr lang="en-US" altLang="id-ID" b="1" i="1" dirty="0">
                <a:solidFill>
                  <a:srgbClr val="FFFF00"/>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a:t>
            </a:r>
            <a:r>
              <a:rPr lang="en-US" altLang="id-ID" b="1" i="1" dirty="0" err="1">
                <a:solidFill>
                  <a:srgbClr val="FFFF00"/>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Ukuran</a:t>
            </a:r>
            <a:r>
              <a:rPr lang="en-US" altLang="id-ID" b="1" i="1" dirty="0">
                <a:solidFill>
                  <a:srgbClr val="FFFF00"/>
                </a:solidFill>
                <a:highlight>
                  <a:srgbClr val="000000"/>
                </a:highlight>
                <a:latin typeface="Bahnschrift SemiBold Condensed" panose="020B0502040204020203" pitchFamily="34" charset="0"/>
                <a:ea typeface="Calibri" panose="020F0502020204030204" pitchFamily="34" charset="0"/>
                <a:cs typeface="Times New Roman" panose="02020603050405020304" pitchFamily="18" charset="0"/>
              </a:rPr>
              <a:t> Unit Data</a:t>
            </a:r>
            <a:endParaRPr lang="id-ID" b="1" dirty="0">
              <a:solidFill>
                <a:srgbClr val="FFFF00"/>
              </a:solidFill>
              <a:highlight>
                <a:srgbClr val="000000"/>
              </a:highlight>
              <a:latin typeface="Bahnschrift SemiBold Condensed" panose="020B0502040204020203" pitchFamily="34" charset="0"/>
            </a:endParaRPr>
          </a:p>
        </p:txBody>
      </p:sp>
      <p:graphicFrame>
        <p:nvGraphicFramePr>
          <p:cNvPr id="4" name="Table 3">
            <a:extLst>
              <a:ext uri="{FF2B5EF4-FFF2-40B4-BE49-F238E27FC236}">
                <a16:creationId xmlns:a16="http://schemas.microsoft.com/office/drawing/2014/main" id="{68458742-D718-4A70-9286-E7FDFFB59054}"/>
              </a:ext>
            </a:extLst>
          </p:cNvPr>
          <p:cNvGraphicFramePr>
            <a:graphicFrameLocks noGrp="1"/>
          </p:cNvGraphicFramePr>
          <p:nvPr>
            <p:extLst>
              <p:ext uri="{D42A27DB-BD31-4B8C-83A1-F6EECF244321}">
                <p14:modId xmlns:p14="http://schemas.microsoft.com/office/powerpoint/2010/main" val="2427013325"/>
              </p:ext>
            </p:extLst>
          </p:nvPr>
        </p:nvGraphicFramePr>
        <p:xfrm>
          <a:off x="2447925" y="2436845"/>
          <a:ext cx="7358116" cy="2668753"/>
        </p:xfrm>
        <a:graphic>
          <a:graphicData uri="http://schemas.openxmlformats.org/drawingml/2006/table">
            <a:tbl>
              <a:tblPr firstRow="1" firstCol="1" bandRow="1">
                <a:tableStyleId>{5C22544A-7EE6-4342-B048-85BDC9FD1C3A}</a:tableStyleId>
              </a:tblPr>
              <a:tblGrid>
                <a:gridCol w="1333835">
                  <a:extLst>
                    <a:ext uri="{9D8B030D-6E8A-4147-A177-3AD203B41FA5}">
                      <a16:colId xmlns:a16="http://schemas.microsoft.com/office/drawing/2014/main" val="913865893"/>
                    </a:ext>
                  </a:extLst>
                </a:gridCol>
                <a:gridCol w="1607524">
                  <a:extLst>
                    <a:ext uri="{9D8B030D-6E8A-4147-A177-3AD203B41FA5}">
                      <a16:colId xmlns:a16="http://schemas.microsoft.com/office/drawing/2014/main" val="2819275706"/>
                    </a:ext>
                  </a:extLst>
                </a:gridCol>
                <a:gridCol w="845444">
                  <a:extLst>
                    <a:ext uri="{9D8B030D-6E8A-4147-A177-3AD203B41FA5}">
                      <a16:colId xmlns:a16="http://schemas.microsoft.com/office/drawing/2014/main" val="1738471166"/>
                    </a:ext>
                  </a:extLst>
                </a:gridCol>
                <a:gridCol w="896564">
                  <a:extLst>
                    <a:ext uri="{9D8B030D-6E8A-4147-A177-3AD203B41FA5}">
                      <a16:colId xmlns:a16="http://schemas.microsoft.com/office/drawing/2014/main" val="3868330205"/>
                    </a:ext>
                  </a:extLst>
                </a:gridCol>
                <a:gridCol w="2674749">
                  <a:extLst>
                    <a:ext uri="{9D8B030D-6E8A-4147-A177-3AD203B41FA5}">
                      <a16:colId xmlns:a16="http://schemas.microsoft.com/office/drawing/2014/main" val="3006745472"/>
                    </a:ext>
                  </a:extLst>
                </a:gridCol>
              </a:tblGrid>
              <a:tr h="215442">
                <a:tc>
                  <a:txBody>
                    <a:bodyPr/>
                    <a:lstStyle/>
                    <a:p>
                      <a:pPr>
                        <a:lnSpc>
                          <a:spcPct val="115000"/>
                        </a:lnSpc>
                        <a:spcAft>
                          <a:spcPts val="0"/>
                        </a:spcAft>
                      </a:pPr>
                      <a:r>
                        <a:rPr lang="en-US" sz="1200">
                          <a:effectLst/>
                        </a:rPr>
                        <a:t>UNIT</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200">
                          <a:effectLst/>
                        </a:rPr>
                        <a:t>DEFINISI</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200">
                          <a:effectLst/>
                        </a:rPr>
                        <a:t>BYTE</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200">
                          <a:effectLst/>
                        </a:rPr>
                        <a:t>BIT</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200">
                          <a:effectLst/>
                        </a:rPr>
                        <a:t>CONTOH APLIKASI</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5783929"/>
                  </a:ext>
                </a:extLst>
              </a:tr>
              <a:tr h="408885">
                <a:tc>
                  <a:txBody>
                    <a:bodyPr/>
                    <a:lstStyle/>
                    <a:p>
                      <a:pPr>
                        <a:lnSpc>
                          <a:spcPct val="115000"/>
                        </a:lnSpc>
                        <a:spcAft>
                          <a:spcPts val="0"/>
                        </a:spcAft>
                      </a:pPr>
                      <a:r>
                        <a:rPr lang="en-US" sz="1100">
                          <a:effectLst/>
                        </a:rPr>
                        <a:t>Bit(b)</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Binary Digit, 0 dan 1</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dirty="0">
                          <a:effectLst/>
                        </a:rPr>
                        <a:t>1</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1</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a:effectLst/>
                        </a:rPr>
                        <a:t>On/Off, </a:t>
                      </a:r>
                      <a:r>
                        <a:rPr lang="en-US" sz="1100" dirty="0" err="1">
                          <a:effectLst/>
                        </a:rPr>
                        <a:t>buka</a:t>
                      </a:r>
                      <a:r>
                        <a:rPr lang="en-US" sz="1100" dirty="0">
                          <a:effectLst/>
                        </a:rPr>
                        <a:t>/</a:t>
                      </a:r>
                      <a:r>
                        <a:rPr lang="en-US" sz="1100" dirty="0" err="1">
                          <a:effectLst/>
                        </a:rPr>
                        <a:t>tutup</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74389039"/>
                  </a:ext>
                </a:extLst>
              </a:tr>
              <a:tr h="197551">
                <a:tc>
                  <a:txBody>
                    <a:bodyPr/>
                    <a:lstStyle/>
                    <a:p>
                      <a:pPr>
                        <a:lnSpc>
                          <a:spcPct val="115000"/>
                        </a:lnSpc>
                        <a:spcAft>
                          <a:spcPts val="0"/>
                        </a:spcAft>
                      </a:pPr>
                      <a:r>
                        <a:rPr lang="en-US" sz="1100">
                          <a:effectLst/>
                        </a:rPr>
                        <a:t>Byte(B)</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8 bit</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1</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8</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Kode ASCII</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22145640"/>
                  </a:ext>
                </a:extLst>
              </a:tr>
              <a:tr h="408885">
                <a:tc>
                  <a:txBody>
                    <a:bodyPr/>
                    <a:lstStyle/>
                    <a:p>
                      <a:pPr>
                        <a:lnSpc>
                          <a:spcPct val="115000"/>
                        </a:lnSpc>
                        <a:spcAft>
                          <a:spcPts val="0"/>
                        </a:spcAft>
                      </a:pPr>
                      <a:r>
                        <a:rPr lang="en-US" sz="1100">
                          <a:effectLst/>
                        </a:rPr>
                        <a:t>Kilobyte(KB)</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1.024 byte</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1000</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8000</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Ukuran email biasa= 2 kb</a:t>
                      </a:r>
                      <a:endParaRPr lang="id-ID" sz="1100">
                        <a:effectLst/>
                      </a:endParaRPr>
                    </a:p>
                    <a:p>
                      <a:pPr>
                        <a:lnSpc>
                          <a:spcPct val="115000"/>
                        </a:lnSpc>
                        <a:spcAft>
                          <a:spcPts val="0"/>
                        </a:spcAft>
                      </a:pPr>
                      <a:r>
                        <a:rPr lang="en-US" sz="1100">
                          <a:effectLst/>
                        </a:rPr>
                        <a:t>10 halaman dokumen= 10 kb</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57325027"/>
                  </a:ext>
                </a:extLst>
              </a:tr>
              <a:tr h="408885">
                <a:tc>
                  <a:txBody>
                    <a:bodyPr/>
                    <a:lstStyle/>
                    <a:p>
                      <a:pPr>
                        <a:lnSpc>
                          <a:spcPct val="115000"/>
                        </a:lnSpc>
                        <a:spcAft>
                          <a:spcPts val="0"/>
                        </a:spcAft>
                      </a:pPr>
                      <a:r>
                        <a:rPr lang="en-US" sz="1100">
                          <a:effectLst/>
                        </a:rPr>
                        <a:t>Megabyte(MB)</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1.024 kilobyte</a:t>
                      </a:r>
                      <a:endParaRPr lang="id-ID" sz="1100">
                        <a:effectLst/>
                      </a:endParaRPr>
                    </a:p>
                    <a:p>
                      <a:pPr>
                        <a:lnSpc>
                          <a:spcPct val="115000"/>
                        </a:lnSpc>
                        <a:spcAft>
                          <a:spcPts val="0"/>
                        </a:spcAft>
                      </a:pPr>
                      <a:r>
                        <a:rPr lang="en-US" sz="1100">
                          <a:effectLst/>
                        </a:rPr>
                        <a:t>1.048.576 byte</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1 juta</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8 juta</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Floopy disks= 1,44 mb</a:t>
                      </a:r>
                      <a:endParaRPr lang="id-ID" sz="1100">
                        <a:effectLst/>
                      </a:endParaRPr>
                    </a:p>
                    <a:p>
                      <a:pPr>
                        <a:lnSpc>
                          <a:spcPct val="115000"/>
                        </a:lnSpc>
                        <a:spcAft>
                          <a:spcPts val="0"/>
                        </a:spcAft>
                      </a:pPr>
                      <a:r>
                        <a:rPr lang="en-US" sz="1100">
                          <a:effectLst/>
                        </a:rPr>
                        <a:t>CDROM= 650 mb</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83717915"/>
                  </a:ext>
                </a:extLst>
              </a:tr>
              <a:tr h="408885">
                <a:tc>
                  <a:txBody>
                    <a:bodyPr/>
                    <a:lstStyle/>
                    <a:p>
                      <a:pPr>
                        <a:lnSpc>
                          <a:spcPct val="115000"/>
                        </a:lnSpc>
                        <a:spcAft>
                          <a:spcPts val="0"/>
                        </a:spcAft>
                      </a:pPr>
                      <a:r>
                        <a:rPr lang="en-US" sz="1100">
                          <a:effectLst/>
                        </a:rPr>
                        <a:t>Gigabyte(GB)</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1.024 megabyte</a:t>
                      </a:r>
                      <a:endParaRPr lang="id-ID" sz="1100">
                        <a:effectLst/>
                      </a:endParaRPr>
                    </a:p>
                    <a:p>
                      <a:pPr>
                        <a:lnSpc>
                          <a:spcPct val="115000"/>
                        </a:lnSpc>
                        <a:spcAft>
                          <a:spcPts val="0"/>
                        </a:spcAft>
                      </a:pPr>
                      <a:r>
                        <a:rPr lang="en-US" sz="1100">
                          <a:effectLst/>
                        </a:rPr>
                        <a:t>1.073.741 byte</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1 milyar</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8 millyar</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Hard drive= 40 GB</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70705781"/>
                  </a:ext>
                </a:extLst>
              </a:tr>
              <a:tr h="620220">
                <a:tc>
                  <a:txBody>
                    <a:bodyPr/>
                    <a:lstStyle/>
                    <a:p>
                      <a:pPr>
                        <a:lnSpc>
                          <a:spcPct val="115000"/>
                        </a:lnSpc>
                        <a:spcAft>
                          <a:spcPts val="0"/>
                        </a:spcAft>
                      </a:pPr>
                      <a:r>
                        <a:rPr lang="en-US" sz="1100">
                          <a:effectLst/>
                        </a:rPr>
                        <a:t>Terrabyte(TB)</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a:effectLst/>
                        </a:rPr>
                        <a:t>1.024 gigabyte</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dirty="0">
                          <a:effectLst/>
                        </a:rPr>
                        <a:t>1 </a:t>
                      </a:r>
                      <a:r>
                        <a:rPr lang="en-US" sz="1100" dirty="0" err="1">
                          <a:effectLst/>
                        </a:rPr>
                        <a:t>trilyun</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15000"/>
                        </a:lnSpc>
                        <a:spcAft>
                          <a:spcPts val="0"/>
                        </a:spcAft>
                      </a:pPr>
                      <a:r>
                        <a:rPr lang="en-US" sz="1100">
                          <a:effectLst/>
                        </a:rPr>
                        <a:t>8 trilyun</a:t>
                      </a:r>
                      <a:endParaRPr lang="id-ID"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a:effectLst/>
                        </a:rPr>
                        <a:t>Data yang </a:t>
                      </a:r>
                      <a:r>
                        <a:rPr lang="en-US" sz="1100" dirty="0" err="1">
                          <a:effectLst/>
                        </a:rPr>
                        <a:t>dapat</a:t>
                      </a:r>
                      <a:r>
                        <a:rPr lang="en-US" sz="1100" dirty="0">
                          <a:effectLst/>
                        </a:rPr>
                        <a:t> </a:t>
                      </a:r>
                      <a:r>
                        <a:rPr lang="en-US" sz="1100" dirty="0" err="1">
                          <a:effectLst/>
                        </a:rPr>
                        <a:t>dikirim</a:t>
                      </a:r>
                      <a:r>
                        <a:rPr lang="en-US" sz="1100" dirty="0">
                          <a:effectLst/>
                        </a:rPr>
                        <a:t> pada fiber optic </a:t>
                      </a:r>
                      <a:r>
                        <a:rPr lang="en-US" sz="1100" dirty="0" err="1">
                          <a:effectLst/>
                        </a:rPr>
                        <a:t>selama</a:t>
                      </a:r>
                      <a:r>
                        <a:rPr lang="en-US" sz="1100" dirty="0">
                          <a:effectLst/>
                        </a:rPr>
                        <a:t> 1 </a:t>
                      </a:r>
                      <a:r>
                        <a:rPr lang="en-US" sz="1100" dirty="0" err="1">
                          <a:effectLst/>
                        </a:rPr>
                        <a:t>detik</a:t>
                      </a:r>
                      <a:endParaRPr lang="id-ID"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53335923"/>
                  </a:ext>
                </a:extLst>
              </a:tr>
            </a:tbl>
          </a:graphicData>
        </a:graphic>
      </p:graphicFrame>
      <p:sp>
        <p:nvSpPr>
          <p:cNvPr id="5" name="Rectangle 1">
            <a:extLst>
              <a:ext uri="{FF2B5EF4-FFF2-40B4-BE49-F238E27FC236}">
                <a16:creationId xmlns:a16="http://schemas.microsoft.com/office/drawing/2014/main" id="{B539638A-4D0A-4E30-B9AF-890727A7B178}"/>
              </a:ext>
            </a:extLst>
          </p:cNvPr>
          <p:cNvSpPr>
            <a:spLocks noGrp="1" noChangeArrowheads="1"/>
          </p:cNvSpPr>
          <p:nvPr>
            <p:ph type="ctrTitle"/>
          </p:nvPr>
        </p:nvSpPr>
        <p:spPr bwMode="auto">
          <a:xfrm flipH="1">
            <a:off x="9058274" y="5193468"/>
            <a:ext cx="187166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id-ID"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55DFD1F9-49DC-4E21-99EE-2A8947D84AEE}"/>
              </a:ext>
            </a:extLst>
          </p:cNvPr>
          <p:cNvPicPr>
            <a:picLocks noChangeAspect="1"/>
          </p:cNvPicPr>
          <p:nvPr/>
        </p:nvPicPr>
        <p:blipFill>
          <a:blip r:embed="rId2"/>
          <a:stretch>
            <a:fillRect/>
          </a:stretch>
        </p:blipFill>
        <p:spPr>
          <a:xfrm>
            <a:off x="9806041" y="1366312"/>
            <a:ext cx="891113" cy="891113"/>
          </a:xfrm>
          <a:prstGeom prst="rect">
            <a:avLst/>
          </a:prstGeom>
        </p:spPr>
      </p:pic>
      <p:pic>
        <p:nvPicPr>
          <p:cNvPr id="7" name="Picture 6">
            <a:extLst>
              <a:ext uri="{FF2B5EF4-FFF2-40B4-BE49-F238E27FC236}">
                <a16:creationId xmlns:a16="http://schemas.microsoft.com/office/drawing/2014/main" id="{8E276B4D-782D-4561-9479-061D2AA58184}"/>
              </a:ext>
            </a:extLst>
          </p:cNvPr>
          <p:cNvPicPr>
            <a:picLocks noChangeAspect="1"/>
          </p:cNvPicPr>
          <p:nvPr/>
        </p:nvPicPr>
        <p:blipFill>
          <a:blip r:embed="rId3"/>
          <a:stretch>
            <a:fillRect/>
          </a:stretch>
        </p:blipFill>
        <p:spPr>
          <a:xfrm>
            <a:off x="1423173" y="1375836"/>
            <a:ext cx="891113" cy="891113"/>
          </a:xfrm>
          <a:prstGeom prst="rect">
            <a:avLst/>
          </a:prstGeom>
        </p:spPr>
      </p:pic>
      <p:pic>
        <p:nvPicPr>
          <p:cNvPr id="8" name="Picture 7">
            <a:extLst>
              <a:ext uri="{FF2B5EF4-FFF2-40B4-BE49-F238E27FC236}">
                <a16:creationId xmlns:a16="http://schemas.microsoft.com/office/drawing/2014/main" id="{A1F6C83E-39A5-402B-95DB-3647DDB6D1C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4658" b="90517" l="15488" r="90610">
                        <a14:foregroundMark x1="64737" y1="15789" x2="67895" y2="32331"/>
                        <a14:foregroundMark x1="67895" y1="32331" x2="60000" y2="47744"/>
                        <a14:foregroundMark x1="60000" y1="47744" x2="32632" y2="59398"/>
                        <a14:foregroundMark x1="32632" y1="59398" x2="55789" y2="49624"/>
                        <a14:foregroundMark x1="55789" y1="49624" x2="37368" y2="60150"/>
                        <a14:foregroundMark x1="37368" y1="60150" x2="44737" y2="43233"/>
                        <a14:foregroundMark x1="44737" y1="43233" x2="45789" y2="60902"/>
                        <a14:foregroundMark x1="45789" y1="60902" x2="54211" y2="44737"/>
                        <a14:foregroundMark x1="54211" y1="44737" x2="47368" y2="62782"/>
                        <a14:foregroundMark x1="47368" y1="62782" x2="66842" y2="51880"/>
                        <a14:foregroundMark x1="66842" y1="51880" x2="55789" y2="51880"/>
                        <a14:foregroundMark x1="60526" y1="16917" x2="54211" y2="19549"/>
                      </a14:backgroundRemoval>
                    </a14:imgEffect>
                  </a14:imgLayer>
                </a14:imgProps>
              </a:ext>
            </a:extLst>
          </a:blip>
          <a:srcRect l="16482" t="10071" r="10833" b="11646"/>
          <a:stretch/>
        </p:blipFill>
        <p:spPr>
          <a:xfrm>
            <a:off x="5689481" y="1198920"/>
            <a:ext cx="852075" cy="1249005"/>
          </a:xfrm>
          <a:prstGeom prst="rect">
            <a:avLst/>
          </a:prstGeom>
        </p:spPr>
      </p:pic>
    </p:spTree>
    <p:extLst>
      <p:ext uri="{BB962C8B-B14F-4D97-AF65-F5344CB8AC3E}">
        <p14:creationId xmlns:p14="http://schemas.microsoft.com/office/powerpoint/2010/main" val="41465716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{D1C716BE-BBC0-4E8F-97B9-2ED1E709A567}tf78438558_win32</Template>
  <TotalTime>0</TotalTime>
  <Words>578</Words>
  <Application>Microsoft Office PowerPoint</Application>
  <PresentationFormat>Widescreen</PresentationFormat>
  <Paragraphs>56</Paragraphs>
  <Slides>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Bahnschrift SemiBold Condensed</vt:lpstr>
      <vt:lpstr>Bahnschrift SemiBold SemiConden</vt:lpstr>
      <vt:lpstr>Calibri</vt:lpstr>
      <vt:lpstr>Castellar</vt:lpstr>
      <vt:lpstr>Century Gothic</vt:lpstr>
      <vt:lpstr>Garamond</vt:lpstr>
      <vt:lpstr>SavonVTI</vt:lpstr>
      <vt:lpstr>Dasar-dasar pemrograman komputer</vt:lpstr>
      <vt:lpstr>komputer merupakan mesin yang banyak dipakai untuk memproses data, kemudian hasil prosesnya diselesaikan secara elektronis didalam CPU dan komponen lainnya yang menyusun sebuah computer personal Suatu sinyal yang dikirimkan dari suatu pemancar(transmitter) ke penerima(receiver) untuk berkomunikasi adalah berupa data. Data-data memiliki bentuk seperti: suara, huruf, angka, dan karakter lain, foto, gambar, film, dan lain sebagainya. Suatu system yang dapat memproses nilai yang kontinyu berbanding terhadap waktu dinamakan system analog, nilainya biasa diwakili oleh tegangan, arus dan kecepatan.  </vt:lpstr>
      <vt:lpstr>Sistem yang memproses nilai diskrit dinamakan digital, untuk menunjukkan suatu nilai digunakan symbol yang dinamakan digit. Analog to Digital Converter(ADC) mengubah sinyal kontinyu menjadi sinyal diskrit dengan menyamplingnya tiap detik. Komputer adalah sebuah perangkat elektronik, data yang dapat diolah adalah data yang direpresentasikan oleh sinyal listrik. Sinyal yang digunakan bisa dianalogikan dengan saklar listrik, yaitu tombol off  dan on jika saklar pada kondisi off, maka computer membaca sebagai data 0, jika saklar dalam kondisi on maka computer membaca sebagai angka 1.  </vt:lpstr>
      <vt:lpstr>Komputer terdiri dari saklar-saklar yang menggunakan transitor bisa sampai jutaan, sehingga dapat memproses data dari jutaan angka 0 dan 1. Setiap angka 0 an 1 biasa disebut Bit(Binary Digit) kata Binary diambil dari kata Biner.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2022-08-05T11:11:03Z</dcterms:created>
  <dcterms:modified xsi:type="dcterms:W3CDTF">2022-08-05T12:18:03Z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